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4"/>
  </p:notesMasterIdLst>
  <p:sldIdLst>
    <p:sldId id="257" r:id="rId4"/>
    <p:sldId id="258" r:id="rId5"/>
    <p:sldId id="259" r:id="rId6"/>
    <p:sldId id="260" r:id="rId7"/>
    <p:sldId id="264" r:id="rId8"/>
    <p:sldId id="261" r:id="rId9"/>
    <p:sldId id="265" r:id="rId10"/>
    <p:sldId id="266" r:id="rId11"/>
    <p:sldId id="270" r:id="rId12"/>
    <p:sldId id="271" r:id="rId13"/>
  </p:sldIdLst>
  <p:sldSz cx="9144000" cy="5143500" type="screen16x9"/>
  <p:notesSz cx="6858000" cy="9144000"/>
  <p:embeddedFontLst>
    <p:embeddedFont>
      <p:font typeface="Dosis" panose="020B0604020202020204" charset="0"/>
      <p:regular r:id="rId15"/>
      <p:bold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  <p:embeddedFont>
      <p:font typeface="Roboto Black" panose="020B0604020202020204" charset="0"/>
      <p:bold r:id="rId21"/>
      <p:boldItalic r:id="rId22"/>
    </p:embeddedFont>
    <p:embeddedFont>
      <p:font typeface="Roboto Thin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62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0" autoAdjust="0"/>
    <p:restoredTop sz="94709"/>
  </p:normalViewPr>
  <p:slideViewPr>
    <p:cSldViewPr snapToGrid="0">
      <p:cViewPr varScale="1">
        <p:scale>
          <a:sx n="143" d="100"/>
          <a:sy n="143" d="100"/>
        </p:scale>
        <p:origin x="59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jara\Desktop\sql\calculatio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ef1086154ccbcf6e/Documents/OTHER/Code%20Academy/SQL/Project%20-%20Usage%20Funnels%20with%20Warby%20Parker/Warby%20Parker_%5e1%20questions%20answere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3</a:t>
            </a:r>
            <a:r>
              <a:rPr lang="en-US" baseline="0" dirty="0"/>
              <a:t> pairs vs 5 pairs</a:t>
            </a:r>
            <a:endParaRPr lang="en-GB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3">
                    <a:tint val="100000"/>
                    <a:shade val="100000"/>
                    <a:satMod val="130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Sheet1!$D$18:$D$19</c:f>
              <c:strCache>
                <c:ptCount val="2"/>
                <c:pt idx="0">
                  <c:v>3 pairs yes</c:v>
                </c:pt>
                <c:pt idx="1">
                  <c:v>5 pairs yes</c:v>
                </c:pt>
              </c:strCache>
            </c:strRef>
          </c:cat>
          <c:val>
            <c:numRef>
              <c:f>Sheet1!$F$18:$F$19</c:f>
              <c:numCache>
                <c:formatCode>0.00%</c:formatCode>
                <c:ptCount val="2"/>
                <c:pt idx="0">
                  <c:v>0.53034300791556732</c:v>
                </c:pt>
                <c:pt idx="1">
                  <c:v>0.79245283018867929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27-43CD-AD3A-024E3BAD3A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460931455"/>
        <c:axId val="640658159"/>
      </c:barChart>
      <c:catAx>
        <c:axId val="460931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0658159"/>
        <c:crosses val="autoZero"/>
        <c:auto val="1"/>
        <c:lblAlgn val="ctr"/>
        <c:lblOffset val="100"/>
        <c:noMultiLvlLbl val="0"/>
      </c:catAx>
      <c:valAx>
        <c:axId val="640658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0931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dirty="0"/>
              <a:t>Preferred shapes</a:t>
            </a:r>
          </a:p>
        </c:rich>
      </c:tx>
      <c:layout>
        <c:manualLayout>
          <c:xMode val="edge"/>
          <c:yMode val="edge"/>
          <c:x val="0.20857334804674119"/>
          <c:y val="4.35042353257131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45477346293058302"/>
          <c:y val="0.14339990156845078"/>
          <c:w val="0.4349199659901668"/>
          <c:h val="0.80745451170017801"/>
        </c:manualLayout>
      </c:layout>
      <c:pieChart>
        <c:varyColors val="1"/>
        <c:ser>
          <c:idx val="0"/>
          <c:order val="0"/>
          <c:tx>
            <c:strRef>
              <c:f>'[Warby Parker_^1 questions answered.xlsx]Sheet7'!$B$1</c:f>
              <c:strCache>
                <c:ptCount val="1"/>
                <c:pt idx="0">
                  <c:v>count_per_shape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82E-4DD9-B28B-5260E157C4A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82E-4DD9-B28B-5260E157C4A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82E-4DD9-B28B-5260E157C4A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82E-4DD9-B28B-5260E157C4A4}"/>
              </c:ext>
            </c:extLst>
          </c:dPt>
          <c:dLbls>
            <c:delete val="1"/>
          </c:dLbls>
          <c:cat>
            <c:strRef>
              <c:f>'[Warby Parker_^1 questions answered.xlsx]Sheet7'!$A$2:$A$5</c:f>
              <c:strCache>
                <c:ptCount val="4"/>
                <c:pt idx="0">
                  <c:v>Rectangular</c:v>
                </c:pt>
                <c:pt idx="1">
                  <c:v>Square</c:v>
                </c:pt>
                <c:pt idx="2">
                  <c:v>Round</c:v>
                </c:pt>
                <c:pt idx="3">
                  <c:v>No Preference</c:v>
                </c:pt>
              </c:strCache>
            </c:strRef>
          </c:cat>
          <c:val>
            <c:numRef>
              <c:f>'[Warby Parker_^1 questions answered.xlsx]Sheet7'!$B$2:$B$5</c:f>
              <c:numCache>
                <c:formatCode>General</c:formatCode>
                <c:ptCount val="4"/>
                <c:pt idx="0">
                  <c:v>141</c:v>
                </c:pt>
                <c:pt idx="1">
                  <c:v>119</c:v>
                </c:pt>
                <c:pt idx="2">
                  <c:v>91</c:v>
                </c:pt>
                <c:pt idx="3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82E-4DD9-B28B-5260E157C4A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6097781788889845E-2"/>
          <c:y val="0.18667827779658927"/>
          <c:w val="0.35029871995150691"/>
          <c:h val="0.7872815229811961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971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7272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047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484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jarada37/MJarada-GitHu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rbyparker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GB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Usage Funnels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Mohammed Jarada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16/07/2020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bg1"/>
                </a:solidFill>
              </a:rPr>
              <a:t>For calculations and SQL code please check my GitHub:</a:t>
            </a:r>
          </a:p>
          <a:p>
            <a:pPr lvl="0" algn="ctr"/>
            <a:endParaRPr lang="en-US" dirty="0"/>
          </a:p>
          <a:p>
            <a:pPr lvl="0" algn="ctr"/>
            <a:r>
              <a:rPr lang="en-GB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https://github.com/mjarada37/MJarada-GitHub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929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36789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4"/>
            <a:ext cx="8061300" cy="3769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</a:pPr>
            <a:r>
              <a:rPr lang="en-GB" u="sng" dirty="0">
                <a:highlight>
                  <a:srgbClr val="FFFFFF"/>
                </a:highlight>
                <a:hlinkClick r:id="rId3"/>
              </a:rPr>
              <a:t>Warby Parker</a:t>
            </a:r>
            <a:r>
              <a:rPr lang="en-GB" dirty="0">
                <a:highlight>
                  <a:srgbClr val="FFFFFF"/>
                </a:highlight>
              </a:rPr>
              <a:t>  is a transformative lifestyle brand with a lofty objective: to offer designer eyewear at a revolutionary price while leading the way for socially conscious businesses.</a:t>
            </a:r>
          </a:p>
          <a:p>
            <a:pPr marL="76200" lvl="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</a:pPr>
            <a:r>
              <a:rPr lang="en-GB" dirty="0">
                <a:highlight>
                  <a:srgbClr val="FFFFFF"/>
                </a:highlight>
              </a:rPr>
              <a:t>In this project, I will analyse different Warby Parker’s marketing funnels in order to calculate conversion rates. Here are the funnels and the tables:</a:t>
            </a:r>
          </a:p>
          <a:p>
            <a:pPr marL="76200" lvl="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</a:pPr>
            <a:r>
              <a:rPr lang="en-GB" dirty="0">
                <a:highlight>
                  <a:srgbClr val="FFFFFF"/>
                </a:highlight>
                <a:sym typeface="Roboto"/>
              </a:rPr>
              <a:t>Quiz Funnel:</a:t>
            </a:r>
          </a:p>
          <a:p>
            <a:pPr marL="361950" lvl="0" indent="-28575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  <a:buFont typeface="Courier New" panose="02070309020205020404" pitchFamily="49" charset="0"/>
              <a:buChar char="o"/>
            </a:pPr>
            <a:r>
              <a:rPr lang="en-GB" dirty="0">
                <a:highlight>
                  <a:srgbClr val="FFFFFF"/>
                </a:highlight>
                <a:sym typeface="Roboto"/>
              </a:rPr>
              <a:t>survey</a:t>
            </a:r>
          </a:p>
          <a:p>
            <a:pPr marL="76200" lvl="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</a:pPr>
            <a:r>
              <a:rPr lang="en-GB" dirty="0">
                <a:highlight>
                  <a:srgbClr val="FFFFFF"/>
                </a:highlight>
                <a:sym typeface="Roboto"/>
              </a:rPr>
              <a:t>Home Try-On Funnel:</a:t>
            </a:r>
          </a:p>
          <a:p>
            <a:pPr marL="361950" lvl="0" indent="-28575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  <a:buFont typeface="Courier New" panose="02070309020205020404" pitchFamily="49" charset="0"/>
              <a:buChar char="o"/>
            </a:pPr>
            <a:r>
              <a:rPr lang="en-GB" dirty="0">
                <a:highlight>
                  <a:srgbClr val="FFFFFF"/>
                </a:highlight>
                <a:sym typeface="Roboto"/>
              </a:rPr>
              <a:t>quiz</a:t>
            </a:r>
          </a:p>
          <a:p>
            <a:pPr marL="361950" lvl="0" indent="-28575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  <a:buFont typeface="Courier New" panose="02070309020205020404" pitchFamily="49" charset="0"/>
              <a:buChar char="o"/>
            </a:pPr>
            <a:r>
              <a:rPr lang="en-GB" dirty="0">
                <a:highlight>
                  <a:srgbClr val="FFFFFF"/>
                </a:highlight>
                <a:sym typeface="Roboto"/>
              </a:rPr>
              <a:t>home_try_on</a:t>
            </a:r>
          </a:p>
          <a:p>
            <a:pPr marL="361950" lvl="0" indent="-285750">
              <a:lnSpc>
                <a:spcPct val="115000"/>
              </a:lnSpc>
              <a:spcBef>
                <a:spcPts val="1100"/>
              </a:spcBef>
              <a:buClr>
                <a:srgbClr val="222222"/>
              </a:buClr>
              <a:buSzPts val="2400"/>
              <a:buFont typeface="Courier New" panose="02070309020205020404" pitchFamily="49" charset="0"/>
              <a:buChar char="o"/>
            </a:pPr>
            <a:r>
              <a:rPr lang="en-GB" dirty="0">
                <a:highlight>
                  <a:srgbClr val="FFFFFF"/>
                </a:highlight>
                <a:sym typeface="Roboto"/>
              </a:rPr>
              <a:t>purchase</a:t>
            </a:r>
            <a:endParaRPr dirty="0">
              <a:highlight>
                <a:srgbClr val="FFFFFF"/>
              </a:highlight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-GB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Quiz Funnel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51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Quiz Funnel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4" y="775847"/>
            <a:ext cx="4095446" cy="204946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200" dirty="0">
                <a:latin typeface="+mj-lt"/>
                <a:ea typeface="Roboto"/>
                <a:cs typeface="Roboto"/>
                <a:sym typeface="Roboto"/>
              </a:rPr>
              <a:t>The quiz funnel includes only one table: survey, which includes the users’ responses to 5 questions to help them find their perfect frame. 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200" dirty="0">
              <a:latin typeface="+mj-lt"/>
              <a:ea typeface="Roboto"/>
              <a:cs typeface="Roboto"/>
              <a:sym typeface="Roboto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/>
              <a:t>What is the number of responses for each question? 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GB" sz="1200" dirty="0"/>
              <a:t>Which question(s) of the quiz have lower completion rates? </a:t>
            </a:r>
          </a:p>
          <a:p>
            <a:endParaRPr lang="en-GB" sz="1200" dirty="0"/>
          </a:p>
          <a:p>
            <a:r>
              <a:rPr lang="en-GB" sz="1200" dirty="0"/>
              <a:t>Let’s analyse the table “survey”: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200" dirty="0">
              <a:latin typeface="+mj-lt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1768804458"/>
              </p:ext>
            </p:extLst>
          </p:nvPr>
        </p:nvGraphicFramePr>
        <p:xfrm>
          <a:off x="177973" y="3083048"/>
          <a:ext cx="5745098" cy="1906962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3737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3802">
                  <a:extLst>
                    <a:ext uri="{9D8B030D-6E8A-4147-A177-3AD203B41FA5}">
                      <a16:colId xmlns:a16="http://schemas.microsoft.com/office/drawing/2014/main" val="2757338107"/>
                    </a:ext>
                  </a:extLst>
                </a:gridCol>
              </a:tblGrid>
              <a:tr h="335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FFFFFF"/>
                          </a:solidFill>
                        </a:rPr>
                        <a:t>question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FFFFFF"/>
                          </a:solidFill>
                        </a:rPr>
                        <a:t>Count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FFFFFF"/>
                          </a:solidFill>
                        </a:rPr>
                        <a:t>Percentage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072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100.00%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072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2. What's your fit?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475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95.00%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098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3. Which shapes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80.00%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072"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4. Which colors do you like?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solidFill>
                            <a:srgbClr val="646466"/>
                          </a:solidFill>
                          <a:effectLst/>
                        </a:rPr>
                        <a:t>361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95.00%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8098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5. When was your last eye exam?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646466"/>
                          </a:solidFill>
                          <a:effectLst/>
                        </a:rPr>
                        <a:t>270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74.79%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46332614"/>
                  </a:ext>
                </a:extLst>
              </a:tr>
            </a:tbl>
          </a:graphicData>
        </a:graphic>
      </p:graphicFrame>
      <p:sp>
        <p:nvSpPr>
          <p:cNvPr id="6" name="Shape 323">
            <a:extLst>
              <a:ext uri="{FF2B5EF4-FFF2-40B4-BE49-F238E27FC236}">
                <a16:creationId xmlns:a16="http://schemas.microsoft.com/office/drawing/2014/main" id="{168C371E-87F9-4F29-A508-20C2ED7BBB4B}"/>
              </a:ext>
            </a:extLst>
          </p:cNvPr>
          <p:cNvSpPr txBox="1"/>
          <p:nvPr/>
        </p:nvSpPr>
        <p:spPr>
          <a:xfrm>
            <a:off x="4691431" y="775847"/>
            <a:ext cx="3870900" cy="2049461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Selecting all columns from the first 10 rows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survey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LIMIT 10;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-- Let’s analyse how many users move from Question 1 to Question 2, etc</a:t>
            </a:r>
          </a:p>
          <a:p>
            <a:pPr lvl="0"/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/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question, count(distinct user_id) AS Count</a:t>
            </a:r>
          </a:p>
          <a:p>
            <a:pPr lvl="0"/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survey</a:t>
            </a:r>
          </a:p>
          <a:p>
            <a:pPr lvl="0"/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GROUP by 1</a:t>
            </a:r>
          </a:p>
          <a:p>
            <a:pPr lvl="0"/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ORDER by 1;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4D897-5A45-4B17-B942-17021918695F}"/>
              </a:ext>
            </a:extLst>
          </p:cNvPr>
          <p:cNvSpPr txBox="1"/>
          <p:nvPr/>
        </p:nvSpPr>
        <p:spPr>
          <a:xfrm>
            <a:off x="6333620" y="3482185"/>
            <a:ext cx="2463281" cy="116955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Using Excel to analyse the query results, we can see that Question 3 and Question 5 have lower completion rates.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</a:t>
            </a:r>
            <a:r>
              <a:rPr lang="en-GB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Home Try-On Funnel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650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Home Try-On Funnel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First we need to combine all three tables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*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quiz AS q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LEFT JOIN home_try_on AS h on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LEFT JOIN purchase AS p on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-- Let's add two columns (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)and (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is_purhcase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). We use this to identify which users didn't home try on or purchase.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-- I will use NOT NULL to convert all values to 1 or 0 to identify which users bought glasses or didn’t.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,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,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,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quiz AS q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LEFT JOIN home_try_on AS 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on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LEFT JOIN purchase AS p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on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200" dirty="0">
                <a:latin typeface="+mj-lt"/>
                <a:ea typeface="Roboto"/>
              </a:rPr>
              <a:t>The data will be distributed across three tables: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200" dirty="0">
              <a:latin typeface="+mj-lt"/>
              <a:ea typeface="Roboto"/>
            </a:endParaRP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GB" sz="1200" dirty="0">
                <a:latin typeface="+mj-lt"/>
                <a:ea typeface="Roboto"/>
              </a:rPr>
              <a:t>quiz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GB" sz="1200" dirty="0">
                <a:latin typeface="+mj-lt"/>
                <a:ea typeface="Roboto"/>
              </a:rPr>
              <a:t>home_try_on</a:t>
            </a:r>
          </a:p>
          <a:p>
            <a:pPr marL="171450" lvl="0" indent="-171450">
              <a:lnSpc>
                <a:spcPct val="115000"/>
              </a:lnSpc>
              <a:buClr>
                <a:schemeClr val="dk1"/>
              </a:buClr>
              <a:buSzPts val="1100"/>
              <a:buFont typeface="Courier New" panose="02070309020205020404" pitchFamily="49" charset="0"/>
              <a:buChar char="o"/>
            </a:pPr>
            <a:r>
              <a:rPr lang="en-GB" sz="1200" dirty="0">
                <a:latin typeface="+mj-lt"/>
                <a:ea typeface="Roboto"/>
              </a:rPr>
              <a:t>purchase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GB" sz="1200" dirty="0">
              <a:latin typeface="+mj-lt"/>
              <a:ea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GB" sz="1200" dirty="0">
                <a:latin typeface="+mj-lt"/>
                <a:ea typeface="Roboto"/>
              </a:rPr>
              <a:t>Let’s find out whether or not users who get more pairs to try on at home will be more likely to make a purchase.</a:t>
            </a:r>
            <a:endParaRPr sz="1200" dirty="0">
              <a:latin typeface="+mj-lt"/>
              <a:ea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2746575929"/>
              </p:ext>
            </p:extLst>
          </p:nvPr>
        </p:nvGraphicFramePr>
        <p:xfrm>
          <a:off x="177975" y="3105425"/>
          <a:ext cx="4920901" cy="198214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102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1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3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3340">
                  <a:extLst>
                    <a:ext uri="{9D8B030D-6E8A-4147-A177-3AD203B41FA5}">
                      <a16:colId xmlns:a16="http://schemas.microsoft.com/office/drawing/2014/main" val="2469732648"/>
                    </a:ext>
                  </a:extLst>
                </a:gridCol>
              </a:tblGrid>
              <a:tr h="21627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>
                          <a:solidFill>
                            <a:srgbClr val="FFFFFF"/>
                          </a:solidFill>
                        </a:rPr>
                        <a:t>user_id</a:t>
                      </a:r>
                      <a:endParaRPr sz="8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 err="1">
                          <a:solidFill>
                            <a:srgbClr val="FFFFFF"/>
                          </a:solidFill>
                        </a:rPr>
                        <a:t>is_home_try_on</a:t>
                      </a:r>
                      <a:endParaRPr sz="8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 err="1">
                          <a:solidFill>
                            <a:srgbClr val="FFFFFF"/>
                          </a:solidFill>
                        </a:rPr>
                        <a:t>number_of_pairs</a:t>
                      </a:r>
                      <a:endParaRPr sz="8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1" dirty="0" err="1">
                          <a:solidFill>
                            <a:srgbClr val="FFFFFF"/>
                          </a:solidFill>
                        </a:rPr>
                        <a:t>is_purchase</a:t>
                      </a:r>
                      <a:endParaRPr sz="8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solidFill>
                            <a:srgbClr val="646466"/>
                          </a:solidFill>
                          <a:effectLst/>
                        </a:rPr>
                        <a:t>4e8118dc-bb3d-49bf-85fc-cca8d83232ac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solidFill>
                            <a:srgbClr val="646466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291f1cca-e507-48be-b063-002b14906468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solidFill>
                            <a:srgbClr val="646466"/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75122300-0736-4087-b6d8-c0c5373a1a04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solidFill>
                            <a:srgbClr val="646466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75bc6ebd-40cd-4e1d-a301-27ddd93b12e2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>
                          <a:solidFill>
                            <a:srgbClr val="646466"/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solidFill>
                            <a:srgbClr val="646466"/>
                          </a:solidFill>
                          <a:effectLst/>
                        </a:rPr>
                        <a:t>5a7a7e13-fbcf-46e4-9093-79799649d6c5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solidFill>
                            <a:srgbClr val="646466"/>
                          </a:solidFill>
                          <a:effectLst/>
                        </a:rPr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dirty="0">
                          <a:solidFill>
                            <a:srgbClr val="646466"/>
                          </a:solidFill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95941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n-GB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Home Try-On Funnel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3915127" y="711425"/>
            <a:ext cx="2500603" cy="3146409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-- Lets' see how many people tried 3 pairs vs 5 pairs. I will use a common expression.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WITH funnels AS (SELECT DISTINCT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,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,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,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quiz AS q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LEFT JOIN home_try_on AS 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on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LEFT JOIN purchase AS p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on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 count(user_id) AS 'number of customers'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funnels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IS NOT NULL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group by 1;</a:t>
            </a:r>
          </a:p>
        </p:txBody>
      </p:sp>
      <p:sp>
        <p:nvSpPr>
          <p:cNvPr id="6" name="Shape 323">
            <a:extLst>
              <a:ext uri="{FF2B5EF4-FFF2-40B4-BE49-F238E27FC236}">
                <a16:creationId xmlns:a16="http://schemas.microsoft.com/office/drawing/2014/main" id="{E0621E15-F6A7-435B-A350-6ECE6B428938}"/>
              </a:ext>
            </a:extLst>
          </p:cNvPr>
          <p:cNvSpPr txBox="1"/>
          <p:nvPr/>
        </p:nvSpPr>
        <p:spPr>
          <a:xfrm>
            <a:off x="6467894" y="711425"/>
            <a:ext cx="2381794" cy="4321112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-- Let's calculate the difference in purchase rates between customers who had 3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with ones who had 5.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WITH funnels AS (SELECT DISTINCT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,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is_home_try_on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,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h.number_of_pairs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,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IS NOT NULL AS '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quiz AS q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LEFT JOIN home_try_on AS h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on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q.user_id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LEFT JOIN purchase AS p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on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h.user_id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number_of_pairs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 count(user_id) as 'number of purchases'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from funnels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-- I will add a condition to show only customers who have purchased glasses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is_purchase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=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group by 1;</a:t>
            </a:r>
          </a:p>
        </p:txBody>
      </p:sp>
      <p:graphicFrame>
        <p:nvGraphicFramePr>
          <p:cNvPr id="10" name="Shape 317">
            <a:extLst>
              <a:ext uri="{FF2B5EF4-FFF2-40B4-BE49-F238E27FC236}">
                <a16:creationId xmlns:a16="http://schemas.microsoft.com/office/drawing/2014/main" id="{901844F3-FC46-4AD0-86DA-BAE2BD8F45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3861843"/>
              </p:ext>
            </p:extLst>
          </p:nvPr>
        </p:nvGraphicFramePr>
        <p:xfrm>
          <a:off x="211551" y="1201324"/>
          <a:ext cx="3483371" cy="945694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733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FFFFFF"/>
                          </a:solidFill>
                        </a:rPr>
                        <a:t>Number_of_pairs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 dirty="0">
                          <a:solidFill>
                            <a:srgbClr val="FFFFFF"/>
                          </a:solidFill>
                        </a:rPr>
                        <a:t>Number of customers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072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3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379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072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5 pairs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</a:rPr>
                        <a:t>371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EC48E5A-23B0-451F-9071-07F6ECE03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541504"/>
              </p:ext>
            </p:extLst>
          </p:nvPr>
        </p:nvGraphicFramePr>
        <p:xfrm>
          <a:off x="211550" y="2218117"/>
          <a:ext cx="3483372" cy="1137920"/>
        </p:xfrm>
        <a:graphic>
          <a:graphicData uri="http://schemas.openxmlformats.org/drawingml/2006/table">
            <a:tbl>
              <a:tblPr firstRow="1" bandRow="1">
                <a:tableStyleId>{8628B589-4659-4227-9C68-565DD4A46BFE}</a:tableStyleId>
              </a:tblPr>
              <a:tblGrid>
                <a:gridCol w="870843">
                  <a:extLst>
                    <a:ext uri="{9D8B030D-6E8A-4147-A177-3AD203B41FA5}">
                      <a16:colId xmlns:a16="http://schemas.microsoft.com/office/drawing/2014/main" val="583999783"/>
                    </a:ext>
                  </a:extLst>
                </a:gridCol>
                <a:gridCol w="870843">
                  <a:extLst>
                    <a:ext uri="{9D8B030D-6E8A-4147-A177-3AD203B41FA5}">
                      <a16:colId xmlns:a16="http://schemas.microsoft.com/office/drawing/2014/main" val="4103135261"/>
                    </a:ext>
                  </a:extLst>
                </a:gridCol>
                <a:gridCol w="870843">
                  <a:extLst>
                    <a:ext uri="{9D8B030D-6E8A-4147-A177-3AD203B41FA5}">
                      <a16:colId xmlns:a16="http://schemas.microsoft.com/office/drawing/2014/main" val="2950631106"/>
                    </a:ext>
                  </a:extLst>
                </a:gridCol>
                <a:gridCol w="870843">
                  <a:extLst>
                    <a:ext uri="{9D8B030D-6E8A-4147-A177-3AD203B41FA5}">
                      <a16:colId xmlns:a16="http://schemas.microsoft.com/office/drawing/2014/main" val="1708036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Number of pairs</a:t>
                      </a:r>
                      <a:endParaRPr lang="en-GB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762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Number of customers</a:t>
                      </a:r>
                      <a:endParaRPr lang="en-GB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762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Number of purchases</a:t>
                      </a:r>
                      <a:endParaRPr lang="en-GB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7627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Percentage</a:t>
                      </a:r>
                      <a:endParaRPr lang="en-GB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762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39939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3 pairs</a:t>
                      </a:r>
                      <a:endParaRPr lang="en-GB" sz="1400" b="0" i="0" u="none" strike="noStrike" cap="non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379</a:t>
                      </a:r>
                      <a:endParaRPr lang="en-GB" sz="1400" b="0" i="0" u="none" strike="noStrike" cap="non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0" i="0" u="none" strike="noStrike" cap="non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0" i="0" u="none" strike="noStrike" cap="non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53%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14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5 pairs</a:t>
                      </a:r>
                      <a:endParaRPr lang="en-GB" sz="1400" b="0" i="0" u="none" strike="noStrike" cap="non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371</a:t>
                      </a:r>
                      <a:endParaRPr lang="en-GB" sz="1400" b="0" i="0" u="none" strike="noStrike" cap="none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Arial"/>
                        <a:cs typeface="Arial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0" i="0" u="none" strike="noStrike" cap="non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294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0" i="0" u="none" strike="noStrike" cap="none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/>
                          <a:cs typeface="Arial"/>
                          <a:sym typeface="Arial"/>
                        </a:rPr>
                        <a:t>79%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985869"/>
                  </a:ext>
                </a:extLst>
              </a:tr>
            </a:tbl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E75D25D-C614-4DCF-81C0-89F890C459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5907955"/>
              </p:ext>
            </p:extLst>
          </p:nvPr>
        </p:nvGraphicFramePr>
        <p:xfrm>
          <a:off x="211550" y="3454986"/>
          <a:ext cx="3483372" cy="15775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E19D986-1E43-43B9-A6F9-0E2DF5285AD3}"/>
              </a:ext>
            </a:extLst>
          </p:cNvPr>
          <p:cNvSpPr txBox="1"/>
          <p:nvPr/>
        </p:nvSpPr>
        <p:spPr>
          <a:xfrm>
            <a:off x="3915126" y="4216929"/>
            <a:ext cx="2500603" cy="815608"/>
          </a:xfrm>
          <a:prstGeom prst="rect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476274"/>
                </a:solidFill>
              </a:rPr>
              <a:t>As we can see, users who received 5 pairs of glasses for a home try-on were more likely to make a purchase.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022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</a:t>
            </a:r>
            <a:r>
              <a:rPr lang="en-GB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Other calculations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7239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9BA39812-8075-4F02-A7F4-6B1EDBD99D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6990334"/>
              </p:ext>
            </p:extLst>
          </p:nvPr>
        </p:nvGraphicFramePr>
        <p:xfrm>
          <a:off x="1709766" y="257130"/>
          <a:ext cx="2223822" cy="14596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Shape 323">
            <a:extLst>
              <a:ext uri="{FF2B5EF4-FFF2-40B4-BE49-F238E27FC236}">
                <a16:creationId xmlns:a16="http://schemas.microsoft.com/office/drawing/2014/main" id="{9FD06083-2422-4848-A278-63181DD7939B}"/>
              </a:ext>
            </a:extLst>
          </p:cNvPr>
          <p:cNvSpPr txBox="1"/>
          <p:nvPr/>
        </p:nvSpPr>
        <p:spPr>
          <a:xfrm>
            <a:off x="5672332" y="3426742"/>
            <a:ext cx="2237676" cy="153870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-- 3 most popular models</a:t>
            </a: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model_name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AS 'model',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COUNT(*) AS '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purchases_per_model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FROM 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GROUP BY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ORDER BY 2 DESC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LIMIT 3;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" name="Shape 323">
            <a:extLst>
              <a:ext uri="{FF2B5EF4-FFF2-40B4-BE49-F238E27FC236}">
                <a16:creationId xmlns:a16="http://schemas.microsoft.com/office/drawing/2014/main" id="{B961CB64-0C77-4AA3-9B07-B73450714931}"/>
              </a:ext>
            </a:extLst>
          </p:cNvPr>
          <p:cNvSpPr txBox="1"/>
          <p:nvPr/>
        </p:nvSpPr>
        <p:spPr>
          <a:xfrm>
            <a:off x="5672332" y="1802398"/>
            <a:ext cx="2237676" cy="153870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-- 3 most popular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colors</a:t>
            </a: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GB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SELECT DISTINCT 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   COUNT(*) AS '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purchases_per_color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FROM purchase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GROUP BY 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ORDER BY 2 DESC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LIMIT 3;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" name="Shape 323">
            <a:extLst>
              <a:ext uri="{FF2B5EF4-FFF2-40B4-BE49-F238E27FC236}">
                <a16:creationId xmlns:a16="http://schemas.microsoft.com/office/drawing/2014/main" id="{FB83B899-4D7C-4400-9000-09FECDABAC30}"/>
              </a:ext>
            </a:extLst>
          </p:cNvPr>
          <p:cNvSpPr txBox="1"/>
          <p:nvPr/>
        </p:nvSpPr>
        <p:spPr>
          <a:xfrm>
            <a:off x="5672332" y="178055"/>
            <a:ext cx="2223822" cy="153870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 sz="7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-- Popular shapes as per the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SELECT DISTINCT(response) AS '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preferred_shape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  COUNT(*) AS '</a:t>
            </a:r>
            <a:r>
              <a:rPr lang="en-GB" sz="900" dirty="0" err="1">
                <a:latin typeface="Courier New"/>
                <a:ea typeface="Courier New"/>
                <a:cs typeface="Courier New"/>
                <a:sym typeface="Courier New"/>
              </a:rPr>
              <a:t>count_per_shape</a:t>
            </a: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'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FROM survey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WHERE question LIKE '%shapes%'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GROUP BY response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GB" sz="900" dirty="0">
                <a:latin typeface="Courier New"/>
                <a:ea typeface="Courier New"/>
                <a:cs typeface="Courier New"/>
                <a:sym typeface="Courier New"/>
              </a:rPr>
              <a:t> ORDER BY 2 DESC;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C52DCC-D109-4855-B987-9F2B6D5F3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152" y="1802399"/>
            <a:ext cx="2833466" cy="15435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2E9E43-DAD3-44E7-97EF-20907172EB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152" y="3421863"/>
            <a:ext cx="3018246" cy="15435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1113</Words>
  <Application>Microsoft Office PowerPoint</Application>
  <PresentationFormat>On-screen Show (16:9)</PresentationFormat>
  <Paragraphs>185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Roboto Black</vt:lpstr>
      <vt:lpstr>Courier New</vt:lpstr>
      <vt:lpstr>Arial</vt:lpstr>
      <vt:lpstr>Roboto Thin</vt:lpstr>
      <vt:lpstr>Roboto</vt:lpstr>
      <vt:lpstr>Dosis</vt:lpstr>
      <vt:lpstr>Simple Light</vt:lpstr>
      <vt:lpstr>Simple Light</vt:lpstr>
      <vt:lpstr>Simple Light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Mohammed Jarada</dc:creator>
  <cp:lastModifiedBy>Mohammed Jarada</cp:lastModifiedBy>
  <cp:revision>29</cp:revision>
  <dcterms:modified xsi:type="dcterms:W3CDTF">2020-07-31T16:04:57Z</dcterms:modified>
</cp:coreProperties>
</file>